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2367" autoAdjust="0"/>
  </p:normalViewPr>
  <p:slideViewPr>
    <p:cSldViewPr>
      <p:cViewPr varScale="1">
        <p:scale>
          <a:sx n="88" d="100"/>
          <a:sy n="88" d="100"/>
        </p:scale>
        <p:origin x="-15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58EEF1-C026-47D0-87D6-D5F3206A7C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2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37BC79-22FF-4D5E-A488-4A179BA57CC0}" type="slidenum">
              <a:rPr lang="ru-RU"/>
              <a:pPr/>
              <a:t>8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/>
              <a:t>Важно сохранение порядка следования слов в тексте, в отличие от семантических шаблонов при поиске фактов.</a:t>
            </a:r>
          </a:p>
          <a:p>
            <a:r>
              <a:rPr lang="ru-RU" sz="800"/>
              <a:t>цепочки токенов, у которых сохраняется порядок следования в тексте</a:t>
            </a:r>
          </a:p>
          <a:p>
            <a:r>
              <a:rPr lang="ru-RU" sz="800"/>
              <a:t>Если все необходимые ограничения выполнены, правило срабатывает.</a:t>
            </a:r>
          </a:p>
          <a:p>
            <a:endParaRPr lang="ru-RU" sz="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CC292F-E017-4350-BD2B-5729DB745870}" type="slidenum">
              <a:rPr lang="ru-RU"/>
              <a:pPr/>
              <a:t>9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Языку </a:t>
            </a:r>
            <a:r>
              <a:rPr lang="en-US"/>
              <a:t>CAPE </a:t>
            </a:r>
            <a:r>
              <a:rPr lang="ru-RU"/>
              <a:t>можно посвятить специальный доклад.</a:t>
            </a:r>
            <a:endParaRPr lang="en-US"/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79793-4B14-4421-A355-32D69D848A1B}" type="slidenum">
              <a:rPr lang="ru-RU"/>
              <a:pPr/>
              <a:t>10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Выделение производится по правилам, реализованным на языке </a:t>
            </a:r>
            <a:r>
              <a:rPr lang="en-US"/>
              <a:t>c</a:t>
            </a:r>
            <a:r>
              <a:rPr lang="ru-RU"/>
              <a:t>++ 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B1AD5-37A3-403B-9525-C62F51E186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267DC-4645-4665-9F6A-A728BC948D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2A519-3B09-4BB5-AA9B-3BDAAF23F3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57543-EA83-4A3E-BBD0-1AB67F5E78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0E06D-AFA7-49C4-B79A-E117C638B1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25155-5696-47F5-B807-EF18BFD37C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A579D-B185-4C62-876A-1D24DED777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3BA41-B19B-476C-88F6-B9DE8C7610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23F6D-7ED0-4A72-A9A0-A14045C3EC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832DB-08C5-49A7-9884-463C00DFCB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C8F14-8EC3-4F0A-AB53-BD474FE35D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CBED90-C8F2-4DA6-BD9F-67BDAC63819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ru-RU" sz="4000" dirty="0"/>
              <a:t>RCO </a:t>
            </a:r>
            <a:r>
              <a:rPr lang="en-US" sz="4000" dirty="0"/>
              <a:t>Fact </a:t>
            </a:r>
            <a:r>
              <a:rPr lang="en-US" sz="4000" dirty="0" smtClean="0"/>
              <a:t>Extractor</a:t>
            </a:r>
            <a:r>
              <a:rPr lang="ru-RU" sz="4000" dirty="0" smtClean="0"/>
              <a:t> </a:t>
            </a:r>
            <a:r>
              <a:rPr lang="ru-RU" sz="4000" dirty="0"/>
              <a:t>SDK</a:t>
            </a:r>
            <a:br>
              <a:rPr lang="ru-RU" sz="4000" dirty="0"/>
            </a:br>
            <a:r>
              <a:rPr lang="ru-RU" sz="4000" dirty="0"/>
              <a:t>Основные этапы обработки текста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412875"/>
            <a:ext cx="8208963" cy="4176713"/>
          </a:xfrm>
        </p:spPr>
        <p:txBody>
          <a:bodyPr/>
          <a:lstStyle/>
          <a:p>
            <a:pPr marL="609600" indent="-609600" algn="l"/>
            <a:r>
              <a:rPr lang="ru-RU" sz="2400"/>
              <a:t>Назначение: </a:t>
            </a:r>
          </a:p>
          <a:p>
            <a:pPr marL="609600" indent="-609600" algn="l"/>
            <a:r>
              <a:rPr lang="ru-RU" sz="2400"/>
              <a:t>	выделение из текста структурированной информации на основе правил и шаблонов.</a:t>
            </a:r>
            <a:r>
              <a:rPr lang="ru-RU" sz="2800"/>
              <a:t> </a:t>
            </a:r>
          </a:p>
          <a:p>
            <a:pPr marL="609600" indent="-609600" algn="l"/>
            <a:endParaRPr lang="ru-RU" sz="2800"/>
          </a:p>
        </p:txBody>
      </p:sp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900113" y="2709863"/>
            <a:ext cx="7704137" cy="1295400"/>
            <a:chOff x="567" y="2840"/>
            <a:chExt cx="4853" cy="816"/>
          </a:xfrm>
        </p:grpSpPr>
        <p:pic>
          <p:nvPicPr>
            <p:cNvPr id="2052" name="Picture 4" descr="folder_document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7" y="2931"/>
              <a:ext cx="680" cy="680"/>
            </a:xfrm>
            <a:prstGeom prst="rect">
              <a:avLst/>
            </a:prstGeom>
            <a:noFill/>
          </p:spPr>
        </p:pic>
        <p:pic>
          <p:nvPicPr>
            <p:cNvPr id="2053" name="Picture 5" descr="database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04" y="2840"/>
              <a:ext cx="816" cy="816"/>
            </a:xfrm>
            <a:prstGeom prst="rect">
              <a:avLst/>
            </a:prstGeom>
            <a:noFill/>
          </p:spPr>
        </p:pic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2336" y="2976"/>
              <a:ext cx="1322" cy="5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/>
                <a:t>RCO </a:t>
              </a:r>
            </a:p>
            <a:p>
              <a:pPr algn="ctr"/>
              <a:r>
                <a:rPr lang="en-US" sz="2400"/>
                <a:t>Fact Extractor</a:t>
              </a:r>
              <a:endParaRPr lang="ru-RU" sz="2400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1429" y="3203"/>
              <a:ext cx="680" cy="136"/>
            </a:xfrm>
            <a:prstGeom prst="righ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3878" y="3203"/>
              <a:ext cx="680" cy="136"/>
            </a:xfrm>
            <a:prstGeom prst="righ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23850" y="4076700"/>
            <a:ext cx="86756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/>
              <a:t>На выходе:</a:t>
            </a:r>
            <a:endParaRPr lang="en-US" sz="2000" dirty="0"/>
          </a:p>
          <a:p>
            <a:pPr>
              <a:buFontTx/>
              <a:buChar char="•"/>
            </a:pPr>
            <a:r>
              <a:rPr lang="ru-RU" sz="2000" dirty="0"/>
              <a:t> различные классы сущностей, упомянутых в тексте: персоны, организации, география, предметы, действия, атрибуты и </a:t>
            </a:r>
            <a:r>
              <a:rPr lang="ru-RU" sz="2000" dirty="0" err="1"/>
              <a:t>др</a:t>
            </a:r>
            <a:r>
              <a:rPr lang="en-US" sz="2000" dirty="0"/>
              <a:t>.;</a:t>
            </a:r>
            <a:endParaRPr lang="ru-RU" sz="2000" dirty="0"/>
          </a:p>
          <a:p>
            <a:pPr>
              <a:buFontTx/>
              <a:buChar char="•"/>
            </a:pPr>
            <a:r>
              <a:rPr lang="ru-RU" sz="2000" dirty="0"/>
              <a:t> сеть отношений, связывающих эти сущности</a:t>
            </a:r>
            <a:r>
              <a:rPr lang="en-US" sz="2000" dirty="0"/>
              <a:t>;</a:t>
            </a:r>
            <a:endParaRPr lang="ru-RU" sz="2000" dirty="0"/>
          </a:p>
          <a:p>
            <a:pPr>
              <a:buFontTx/>
              <a:buChar char="•"/>
            </a:pPr>
            <a:r>
              <a:rPr lang="ru-RU" sz="2000" dirty="0"/>
              <a:t> грамматическая информация о составляющих текста</a:t>
            </a:r>
            <a:r>
              <a:rPr lang="en-US" sz="2000" dirty="0"/>
              <a:t>;</a:t>
            </a:r>
            <a:endParaRPr lang="ru-RU" sz="2000" dirty="0"/>
          </a:p>
          <a:p>
            <a:pPr>
              <a:buFontTx/>
              <a:buChar char="•"/>
            </a:pPr>
            <a:r>
              <a:rPr lang="ru-RU" sz="2000" dirty="0"/>
              <a:t> семантическая интерпретация результатов разбора – поиск описаний ситуаций, удовлетворяющих заданным семантическим шаблонам.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txBody>
          <a:bodyPr/>
          <a:lstStyle/>
          <a:p>
            <a:r>
              <a:rPr lang="ru-RU" sz="4000"/>
              <a:t>Модуль выделения </a:t>
            </a:r>
            <a:br>
              <a:rPr lang="ru-RU" sz="4000"/>
            </a:br>
            <a:r>
              <a:rPr lang="ru-RU" sz="4000"/>
              <a:t>именованных объектов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7950" y="1412875"/>
            <a:ext cx="903605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/>
              <a:t> Выделяет имена персон, названия организаций и географические   наименования</a:t>
            </a:r>
            <a:r>
              <a:rPr lang="en-US"/>
              <a:t> </a:t>
            </a:r>
            <a:r>
              <a:rPr lang="ru-RU"/>
              <a:t>по общим правилам, опираясь на морфологию и ключевые слова.</a:t>
            </a:r>
          </a:p>
          <a:p>
            <a:r>
              <a:rPr lang="ru-RU"/>
              <a:t>Примеры:</a:t>
            </a:r>
          </a:p>
          <a:p>
            <a:pPr>
              <a:buFont typeface="Arial" pitchFamily="34" charset="0"/>
              <a:buChar char="‒"/>
            </a:pPr>
            <a:r>
              <a:rPr lang="ru-RU"/>
              <a:t> Иванов А. М., Петра Сергеевича Капицы, г-н Кириенко, И. Крапивин</a:t>
            </a:r>
          </a:p>
          <a:p>
            <a:pPr>
              <a:buFont typeface="Arial" pitchFamily="34" charset="0"/>
              <a:buChar char="‒"/>
            </a:pPr>
            <a:r>
              <a:rPr lang="ru-RU"/>
              <a:t> АО «МММ», комбинат «Россельмаш», завод металлоконструкций им. Ленина</a:t>
            </a:r>
          </a:p>
          <a:p>
            <a:pPr>
              <a:buFont typeface="Arial" pitchFamily="34" charset="0"/>
              <a:buChar char="‒"/>
            </a:pPr>
            <a:r>
              <a:rPr lang="ru-RU"/>
              <a:t> г. Москва, Владимирская и Новгородская области</a:t>
            </a:r>
            <a:endParaRPr lang="en-US"/>
          </a:p>
          <a:p>
            <a:pPr>
              <a:buFont typeface="Arial" pitchFamily="34" charset="0"/>
              <a:buChar char="‒"/>
            </a:pPr>
            <a:endParaRPr lang="ru-RU"/>
          </a:p>
          <a:p>
            <a:pPr>
              <a:buFontTx/>
              <a:buChar char="•"/>
            </a:pPr>
            <a:r>
              <a:rPr lang="ru-RU"/>
              <a:t> Производит поиск референтных упоминаний объектов (Путин = президент РФ = глава России)</a:t>
            </a:r>
            <a:endParaRPr lang="en-US"/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 Устанавливает кореферентность (Мы пошли к </a:t>
            </a:r>
            <a:r>
              <a:rPr lang="ru-RU" u="sng"/>
              <a:t>Иванову</a:t>
            </a:r>
            <a:r>
              <a:rPr lang="ru-RU"/>
              <a:t>. </a:t>
            </a:r>
            <a:r>
              <a:rPr lang="ru-RU" u="sng"/>
              <a:t>Он</a:t>
            </a:r>
            <a:r>
              <a:rPr lang="ru-RU"/>
              <a:t> рассказал всё.)</a:t>
            </a:r>
            <a:endParaRPr lang="en-US"/>
          </a:p>
          <a:p>
            <a:pPr>
              <a:buFontTx/>
              <a:buChar char="•"/>
            </a:pPr>
            <a:endParaRPr lang="ru-RU"/>
          </a:p>
          <a:p>
            <a:pPr>
              <a:buFontTx/>
              <a:buChar char="•"/>
            </a:pPr>
            <a:r>
              <a:rPr lang="ru-RU"/>
              <a:t> «Схлопывает» упоминания одного и того же объекта в разных местах текста.</a:t>
            </a:r>
          </a:p>
          <a:p>
            <a:r>
              <a:rPr lang="ru-RU"/>
              <a:t>Примеры:</a:t>
            </a:r>
          </a:p>
          <a:p>
            <a:pPr>
              <a:buFont typeface="Arial" pitchFamily="34" charset="0"/>
              <a:buChar char="‒"/>
            </a:pPr>
            <a:r>
              <a:rPr lang="ru-RU"/>
              <a:t> </a:t>
            </a:r>
            <a:r>
              <a:rPr lang="ru-RU" u="sng"/>
              <a:t>Никита Сергеевич Хрущов</a:t>
            </a:r>
            <a:r>
              <a:rPr lang="ru-RU"/>
              <a:t> поднялся на трибуну…… В своей речи </a:t>
            </a:r>
            <a:r>
              <a:rPr lang="ru-RU" u="sng"/>
              <a:t>Хрущов</a:t>
            </a:r>
            <a:r>
              <a:rPr lang="ru-RU"/>
              <a:t>…</a:t>
            </a:r>
          </a:p>
          <a:p>
            <a:pPr>
              <a:buFont typeface="Arial" pitchFamily="34" charset="0"/>
              <a:buChar char="‒"/>
            </a:pPr>
            <a:r>
              <a:rPr lang="ru-RU"/>
              <a:t> </a:t>
            </a:r>
            <a:r>
              <a:rPr lang="ru-RU" u="sng"/>
              <a:t>Банк Уралсиб</a:t>
            </a:r>
            <a:r>
              <a:rPr lang="ru-RU"/>
              <a:t> отчитался за год… Убытки </a:t>
            </a:r>
            <a:r>
              <a:rPr lang="ru-RU" u="sng"/>
              <a:t>банка</a:t>
            </a:r>
            <a:r>
              <a:rPr lang="ru-RU"/>
              <a:t> составили…</a:t>
            </a:r>
            <a:endParaRPr lang="en-US"/>
          </a:p>
          <a:p>
            <a:pPr>
              <a:buFont typeface="Arial" pitchFamily="34" charset="0"/>
              <a:buChar char="‒"/>
            </a:pPr>
            <a:endParaRPr lang="ru-RU"/>
          </a:p>
          <a:p>
            <a:pPr>
              <a:buFontTx/>
              <a:buChar char="•"/>
            </a:pPr>
            <a:r>
              <a:rPr lang="en-US"/>
              <a:t> </a:t>
            </a:r>
            <a:r>
              <a:rPr lang="ru-RU"/>
              <a:t>Идентифицирует объекты, описанные в формате </a:t>
            </a:r>
            <a:r>
              <a:rPr lang="en-US"/>
              <a:t>XML.</a:t>
            </a:r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567737" cy="720725"/>
          </a:xfrm>
        </p:spPr>
        <p:txBody>
          <a:bodyPr/>
          <a:lstStyle/>
          <a:p>
            <a:r>
              <a:rPr lang="ru-RU" sz="4000"/>
              <a:t>Примеры </a:t>
            </a:r>
            <a:r>
              <a:rPr lang="en-US" sz="4000"/>
              <a:t>XML</a:t>
            </a:r>
            <a:r>
              <a:rPr lang="ru-RU" sz="4000"/>
              <a:t>-описаний объектов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4213" y="981075"/>
            <a:ext cx="8208962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/>
              <a:t>Пример </a:t>
            </a:r>
            <a:r>
              <a:rPr lang="en-US" dirty="0"/>
              <a:t>xml</a:t>
            </a:r>
            <a:r>
              <a:rPr lang="ru-RU" dirty="0"/>
              <a:t>-описания для объекта «Путин», тип «персона»:</a:t>
            </a:r>
          </a:p>
          <a:p>
            <a:endParaRPr lang="ru-RU" sz="1600" dirty="0"/>
          </a:p>
          <a:p>
            <a:r>
              <a:rPr lang="ru-RU" sz="1600" dirty="0"/>
              <a:t>&lt;</a:t>
            </a:r>
            <a:r>
              <a:rPr lang="ru-RU" sz="1600" dirty="0" err="1"/>
              <a:t>object</a:t>
            </a:r>
            <a:r>
              <a:rPr lang="ru-RU" sz="1600" dirty="0"/>
              <a:t> </a:t>
            </a:r>
            <a:r>
              <a:rPr lang="ru-RU" sz="1600" dirty="0" err="1"/>
              <a:t>id</a:t>
            </a:r>
            <a:r>
              <a:rPr lang="ru-RU" sz="1600" dirty="0"/>
              <a:t>="ПУТИН ВЛАДИМИР ВЛАДИМИРОВИЧ"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person</a:t>
            </a:r>
            <a:r>
              <a:rPr lang="ru-RU" sz="1600" dirty="0"/>
              <a:t>"&gt;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fields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field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="</a:t>
            </a:r>
            <a:r>
              <a:rPr lang="ru-RU" sz="1600" dirty="0" err="1"/>
              <a:t>gender</a:t>
            </a:r>
            <a:r>
              <a:rPr lang="ru-RU" sz="1600" dirty="0"/>
              <a:t>"&gt;мужской&lt;/</a:t>
            </a:r>
            <a:r>
              <a:rPr lang="ru-RU" sz="1600" dirty="0" err="1"/>
              <a:t>field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field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="</a:t>
            </a:r>
            <a:r>
              <a:rPr lang="ru-RU" sz="1600" dirty="0" err="1"/>
              <a:t>last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" </a:t>
            </a:r>
            <a:r>
              <a:rPr lang="ru-RU" sz="1600" dirty="0" err="1"/>
              <a:t>modify</a:t>
            </a:r>
            <a:r>
              <a:rPr lang="ru-RU" sz="1600" dirty="0"/>
              <a:t>="</a:t>
            </a:r>
            <a:r>
              <a:rPr lang="ru-RU" sz="1600" dirty="0" err="1"/>
              <a:t>yes</a:t>
            </a:r>
            <a:r>
              <a:rPr lang="ru-RU" sz="1600" dirty="0"/>
              <a:t>"&gt;Путин&lt;/</a:t>
            </a:r>
            <a:r>
              <a:rPr lang="ru-RU" sz="1600" dirty="0" err="1"/>
              <a:t>field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field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="</a:t>
            </a:r>
            <a:r>
              <a:rPr lang="ru-RU" sz="1600" dirty="0" err="1"/>
              <a:t>first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" </a:t>
            </a:r>
            <a:r>
              <a:rPr lang="ru-RU" sz="1600" dirty="0" err="1"/>
              <a:t>modify</a:t>
            </a:r>
            <a:r>
              <a:rPr lang="ru-RU" sz="1600" dirty="0"/>
              <a:t>="</a:t>
            </a:r>
            <a:r>
              <a:rPr lang="ru-RU" sz="1600" dirty="0" err="1"/>
              <a:t>yes</a:t>
            </a:r>
            <a:r>
              <a:rPr lang="ru-RU" sz="1600" dirty="0"/>
              <a:t>"&gt;Владимир&lt;/</a:t>
            </a:r>
            <a:r>
              <a:rPr lang="ru-RU" sz="1600" dirty="0" err="1"/>
              <a:t>field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field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="</a:t>
            </a:r>
            <a:r>
              <a:rPr lang="ru-RU" sz="1600" dirty="0" err="1"/>
              <a:t>middle</a:t>
            </a:r>
            <a:r>
              <a:rPr lang="ru-RU" sz="1600" dirty="0"/>
              <a:t> </a:t>
            </a:r>
            <a:r>
              <a:rPr lang="ru-RU" sz="1600" dirty="0" err="1"/>
              <a:t>name</a:t>
            </a:r>
            <a:r>
              <a:rPr lang="ru-RU" sz="1600" dirty="0"/>
              <a:t>" </a:t>
            </a:r>
            <a:r>
              <a:rPr lang="ru-RU" sz="1600" dirty="0" err="1"/>
              <a:t>modify</a:t>
            </a:r>
            <a:r>
              <a:rPr lang="ru-RU" sz="1600" dirty="0"/>
              <a:t>="</a:t>
            </a:r>
            <a:r>
              <a:rPr lang="ru-RU" sz="1600" dirty="0" err="1"/>
              <a:t>yes</a:t>
            </a:r>
            <a:r>
              <a:rPr lang="ru-RU" sz="1600" dirty="0"/>
              <a:t>"&gt;Владимирович&lt;/</a:t>
            </a:r>
            <a:r>
              <a:rPr lang="ru-RU" sz="1600" dirty="0" err="1"/>
              <a:t>field</a:t>
            </a:r>
            <a:r>
              <a:rPr lang="ru-RU" sz="1600" dirty="0"/>
              <a:t>&gt;</a:t>
            </a:r>
          </a:p>
          <a:p>
            <a:r>
              <a:rPr lang="ru-RU" sz="1600" dirty="0"/>
              <a:t>&lt;/</a:t>
            </a:r>
            <a:r>
              <a:rPr lang="ru-RU" sz="1600" dirty="0" err="1"/>
              <a:t>fields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desc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normal</a:t>
            </a:r>
            <a:r>
              <a:rPr lang="ru-RU" sz="1600" dirty="0"/>
              <a:t>"&gt;преемник Ельцина&lt;/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"&gt;российский президент&lt;/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"&gt;наш президент&lt;/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"&gt;президент Российской Федерации&lt;/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"&gt;глава России&lt;/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 smtClean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"&gt;президент РФ&lt;/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"&gt;глава правительства&lt;/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"&gt;премьер-министр&lt;/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</a:t>
            </a:r>
            <a:r>
              <a:rPr lang="ru-RU" sz="1600" dirty="0" err="1"/>
              <a:t>syn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="</a:t>
            </a:r>
            <a:r>
              <a:rPr lang="ru-RU" sz="1600" dirty="0" err="1"/>
              <a:t>context</a:t>
            </a:r>
            <a:r>
              <a:rPr lang="ru-RU" sz="1600" dirty="0"/>
              <a:t>"&gt;премьер&lt;/</a:t>
            </a:r>
            <a:r>
              <a:rPr lang="ru-RU" sz="1600" dirty="0" err="1"/>
              <a:t>syn</a:t>
            </a:r>
            <a:r>
              <a:rPr lang="ru-RU" sz="1600" dirty="0"/>
              <a:t>&gt;</a:t>
            </a:r>
          </a:p>
          <a:p>
            <a:r>
              <a:rPr lang="ru-RU" sz="1600" dirty="0"/>
              <a:t>&lt;/</a:t>
            </a:r>
            <a:r>
              <a:rPr lang="ru-RU" sz="1600" dirty="0" err="1"/>
              <a:t>desc</a:t>
            </a:r>
            <a:r>
              <a:rPr lang="ru-RU" sz="1600" dirty="0"/>
              <a:t>&gt;</a:t>
            </a:r>
          </a:p>
          <a:p>
            <a:r>
              <a:rPr lang="ru-RU" sz="1600" dirty="0"/>
              <a:t>&lt;/</a:t>
            </a:r>
            <a:r>
              <a:rPr lang="ru-RU" sz="1600" dirty="0" err="1"/>
              <a:t>object</a:t>
            </a:r>
            <a:r>
              <a:rPr lang="ru-RU" sz="1600" dirty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/>
              <a:t>Примеры </a:t>
            </a:r>
            <a:r>
              <a:rPr lang="en-US"/>
              <a:t>XML</a:t>
            </a:r>
            <a:r>
              <a:rPr lang="ru-RU"/>
              <a:t>-описаний объектов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964612" cy="555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Пример xml-описания для объекта с типом «организация»:</a:t>
            </a:r>
          </a:p>
          <a:p>
            <a:endParaRPr lang="ru-RU"/>
          </a:p>
          <a:p>
            <a:r>
              <a:rPr lang="ru-RU"/>
              <a:t>&lt;object id="ПРОМТОРГБАНК" type="organization"&gt;</a:t>
            </a:r>
          </a:p>
          <a:p>
            <a:r>
              <a:rPr lang="ru-RU"/>
              <a:t>&lt;fields&gt;</a:t>
            </a:r>
          </a:p>
          <a:p>
            <a:r>
              <a:rPr lang="ru-RU"/>
              <a:t>&lt;field name="gender"&gt;мужской&lt;/field&gt;</a:t>
            </a:r>
          </a:p>
          <a:p>
            <a:r>
              <a:rPr lang="ru-RU"/>
              <a:t>&lt;field name="full name" modify="yes"&gt;Акционерный коммерческий Промышленно-торговый банк&lt;/field&gt;</a:t>
            </a:r>
          </a:p>
          <a:p>
            <a:r>
              <a:rPr lang="ru-RU"/>
              <a:t>&lt;/fields&gt;</a:t>
            </a:r>
          </a:p>
          <a:p>
            <a:r>
              <a:rPr lang="ru-RU"/>
              <a:t>&lt;desc&gt;</a:t>
            </a:r>
          </a:p>
          <a:p>
            <a:r>
              <a:rPr lang="ru-RU"/>
              <a:t>&lt;syn type="normal" case="any"&gt;АК Промторгбанк (ЗАО)&lt;/syn&gt;</a:t>
            </a:r>
          </a:p>
          <a:p>
            <a:r>
              <a:rPr lang="ru-RU"/>
              <a:t>&lt;syn type="normal" case="any"&gt;ЗАО "Акционерный коммерческий Промышленно-торговый банк"&lt;/syn&gt;</a:t>
            </a:r>
          </a:p>
          <a:p>
            <a:r>
              <a:rPr lang="ru-RU"/>
              <a:t>&lt;syn type="normal" case="any"&gt;ЗАО АК Промторгбанк&lt;/syn&gt;</a:t>
            </a:r>
          </a:p>
          <a:p>
            <a:r>
              <a:rPr lang="ru-RU"/>
              <a:t>&lt;syn type="normal" case="any"&gt;ЗАО "АК Промторгбанк"&lt;/syn&gt;</a:t>
            </a:r>
          </a:p>
          <a:p>
            <a:r>
              <a:rPr lang="ru-RU"/>
              <a:t>&lt;syn type="normal"&gt;Промышленно-торговый банк&lt;/syn&gt;</a:t>
            </a:r>
          </a:p>
          <a:p>
            <a:r>
              <a:rPr lang="ru-RU"/>
              <a:t>&lt;syn type="normal"&gt;Промторгбанк&lt;/syn&gt;</a:t>
            </a:r>
          </a:p>
          <a:p>
            <a:r>
              <a:rPr lang="ru-RU"/>
              <a:t>&lt;/desc&gt;</a:t>
            </a:r>
          </a:p>
          <a:p>
            <a:r>
              <a:rPr lang="ru-RU"/>
              <a:t>&lt;/object&gt;</a:t>
            </a:r>
          </a:p>
          <a:p>
            <a:endParaRPr lang="ru-RU"/>
          </a:p>
          <a:p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r>
              <a:rPr lang="ru-RU" sz="4000">
                <a:solidFill>
                  <a:schemeClr val="tx1"/>
                </a:solidFill>
              </a:rPr>
              <a:t>Синтаксический анализ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9388" y="692696"/>
            <a:ext cx="8964612" cy="4298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dirty="0"/>
              <a:t>Синтаксический разбор предложения в терминах дерева зависимостей. Установление синтактико-семантических связей между словами и их ролей (субъект, объект, предикат и т.д</a:t>
            </a:r>
            <a:r>
              <a:rPr lang="ru-RU" sz="2000" dirty="0" smtClean="0"/>
              <a:t>.).</a:t>
            </a:r>
          </a:p>
          <a:p>
            <a:r>
              <a:rPr lang="ru-RU" sz="2000" i="1" dirty="0" smtClean="0"/>
              <a:t> </a:t>
            </a:r>
            <a:r>
              <a:rPr lang="ru-RU" sz="2000" i="1" dirty="0"/>
              <a:t>_(НАПОМНИМ ,-&gt;_(ВЧЕРА-&gt;_VP(_NP( _Position_:ПРЕМЬЕР-МИНИСТР&lt;-ВЛАДИМИР ПУТИН&lt;-:_Person_ )&lt;-_PP(НА ВСТРЕЧЕ&lt;-_PP(С АКТИВОМ))-&gt;_VP(ПАРТИИ-&gt;ЗАЯВИЛ))))</a:t>
            </a:r>
            <a:endParaRPr lang="ru-RU" sz="2000" dirty="0"/>
          </a:p>
          <a:p>
            <a:r>
              <a:rPr lang="ru-RU" sz="2000" i="1" dirty="0"/>
              <a:t>_S'(, ЧТО&lt;-_PP(ПОСЛЕ ИНАУГУРАЦИИ)-&gt;_PP(В КАЧЕСТВЕ ПРЕЗИДЕНТА)-&gt;_VP(СЛОЖИТ&lt;-_NP(ПОЛНОМОЧИЯ&lt;-_NP(ПРЕДСЕДАТЕЛЯ&lt;-" ЕДИНОЙ РОССИИ </a:t>
            </a:r>
            <a:r>
              <a:rPr lang="ru-RU" sz="2000" i="1" dirty="0" smtClean="0"/>
              <a:t>"))))</a:t>
            </a:r>
          </a:p>
          <a:p>
            <a:endParaRPr lang="ru-RU" sz="2000" i="1" dirty="0" smtClean="0"/>
          </a:p>
          <a:p>
            <a:endParaRPr lang="ru-RU" sz="2000" dirty="0"/>
          </a:p>
          <a:p>
            <a:pPr>
              <a:spcBef>
                <a:spcPct val="20000"/>
              </a:spcBef>
            </a:pPr>
            <a:endParaRPr lang="ru-RU" sz="2000" dirty="0"/>
          </a:p>
          <a:p>
            <a:endParaRPr lang="ru-RU" sz="2000" dirty="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79512" y="3501008"/>
            <a:ext cx="8588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/>
              <a:t>Пример1</a:t>
            </a:r>
            <a:r>
              <a:rPr lang="ru-RU" dirty="0"/>
              <a:t>: </a:t>
            </a:r>
            <a:r>
              <a:rPr lang="ru-RU" i="1" dirty="0"/>
              <a:t>Напомним, вчера премьер-министр Владимир Путин на встрече с активом партии заявил, что после инаугурации в качестве президента сложит полномочия председателя «Единой России»</a:t>
            </a:r>
            <a:r>
              <a:rPr lang="ru-RU" dirty="0"/>
              <a:t>.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65260" y="4442629"/>
            <a:ext cx="89787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i="1" dirty="0" smtClean="0"/>
              <a:t> </a:t>
            </a:r>
            <a:r>
              <a:rPr lang="ru-RU" i="1" dirty="0"/>
              <a:t>_VP(_NP(ОБЪЕМ&lt;-_NP(ПРОДАЖ&lt;-ХОЛДИНГА OZON</a:t>
            </a:r>
            <a:r>
              <a:rPr lang="ru-RU" i="1" dirty="0" smtClean="0"/>
              <a:t>))-&gt;</a:t>
            </a:r>
          </a:p>
          <a:p>
            <a:pPr algn="ctr"/>
            <a:r>
              <a:rPr lang="ru-RU" i="1" dirty="0" smtClean="0"/>
              <a:t>_</a:t>
            </a:r>
            <a:r>
              <a:rPr lang="ru-RU" i="1" dirty="0"/>
              <a:t>hVP(_(ВЫРОС&lt;-НА 78</a:t>
            </a:r>
            <a:r>
              <a:rPr lang="ru-RU" i="1" dirty="0" smtClean="0"/>
              <a:t>%) </a:t>
            </a:r>
            <a:r>
              <a:rPr lang="ru-RU" i="1" dirty="0"/>
              <a:t>И _(СОСТАВИЛ&lt;-8,8 МЛРД РУБ</a:t>
            </a:r>
            <a:r>
              <a:rPr lang="ru-RU" i="1" dirty="0" smtClean="0"/>
              <a:t>.)))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Пример2</a:t>
            </a:r>
            <a:r>
              <a:rPr lang="ru-RU" dirty="0"/>
              <a:t>: </a:t>
            </a:r>
            <a:r>
              <a:rPr lang="ru-RU" i="1" dirty="0"/>
              <a:t>Объем продаж холдинга Ozon вырос на 78% и составил 8,8 млрд руб.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synt_tre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45607" y="0"/>
            <a:ext cx="12728086" cy="6957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r>
              <a:rPr lang="ru-RU" sz="4000">
                <a:solidFill>
                  <a:schemeClr val="tx1"/>
                </a:solidFill>
              </a:rPr>
              <a:t>Поиск фактов</a:t>
            </a:r>
          </a:p>
        </p:txBody>
      </p:sp>
      <p:pic>
        <p:nvPicPr>
          <p:cNvPr id="29701" name="Picture 5" descr="dismiss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620713"/>
            <a:ext cx="10080625" cy="6042025"/>
          </a:xfrm>
          <a:prstGeom prst="rect">
            <a:avLst/>
          </a:prstGeom>
          <a:noFill/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41767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Производится с помощью шаблонов на основе синтаксического разбора предложения.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50825" y="1773238"/>
            <a:ext cx="5113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 графе синтаксического разбора атрибуты. </a:t>
            </a:r>
          </a:p>
          <a:p>
            <a:r>
              <a:rPr lang="ru-RU"/>
              <a:t>В графе шаблона у узлов ограничения.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4411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Ищется подграф в графе синтаксического разбора , у которого атрибуты соответствуют ограничениям шаблона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50825" y="3789363"/>
            <a:ext cx="28860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Типы вершин в шаблоне:</a:t>
            </a:r>
          </a:p>
          <a:p>
            <a:pPr>
              <a:buFontTx/>
              <a:buChar char="•"/>
            </a:pPr>
            <a:r>
              <a:rPr lang="ru-RU"/>
              <a:t> обязательные</a:t>
            </a:r>
          </a:p>
          <a:p>
            <a:pPr>
              <a:buFontTx/>
              <a:buChar char="•"/>
            </a:pPr>
            <a:r>
              <a:rPr lang="ru-RU"/>
              <a:t> необязательные</a:t>
            </a:r>
          </a:p>
          <a:p>
            <a:pPr>
              <a:buFontTx/>
              <a:buChar char="•"/>
            </a:pPr>
            <a:r>
              <a:rPr lang="ru-RU"/>
              <a:t> запрещающие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4" name="Picture 6" descr="synt_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-101600"/>
            <a:ext cx="8461375" cy="4010025"/>
          </a:xfrm>
          <a:prstGeom prst="rect">
            <a:avLst/>
          </a:prstGeom>
          <a:noFill/>
        </p:spPr>
      </p:pic>
      <p:pic>
        <p:nvPicPr>
          <p:cNvPr id="37896" name="Picture 8" descr="growth_dem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838" y="1874838"/>
            <a:ext cx="2781300" cy="4868862"/>
          </a:xfrm>
          <a:prstGeom prst="rect">
            <a:avLst/>
          </a:prstGeom>
          <a:noFill/>
        </p:spPr>
      </p:pic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0" y="1773238"/>
            <a:ext cx="4787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4778375" y="1773238"/>
            <a:ext cx="0" cy="508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06437"/>
          </a:xfrm>
        </p:spPr>
        <p:txBody>
          <a:bodyPr/>
          <a:lstStyle/>
          <a:p>
            <a:r>
              <a:rPr lang="ru-RU" sz="4000" dirty="0">
                <a:solidFill>
                  <a:schemeClr val="tx1"/>
                </a:solidFill>
              </a:rPr>
              <a:t>Разбор таблиц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964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/>
              <a:t>С помощью правил, написанных на языке </a:t>
            </a:r>
            <a:r>
              <a:rPr lang="en-US"/>
              <a:t>CAPE</a:t>
            </a:r>
            <a:r>
              <a:rPr lang="ru-RU"/>
              <a:t>, связывает сущности из разных полей таблицы и оформляет эти связи в виде фактов.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-48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195" name="Group 475"/>
          <p:cNvGraphicFramePr>
            <a:graphicFrameLocks noGrp="1"/>
          </p:cNvGraphicFramePr>
          <p:nvPr/>
        </p:nvGraphicFramePr>
        <p:xfrm>
          <a:off x="250825" y="2390775"/>
          <a:ext cx="8534400" cy="3980525"/>
        </p:xfrm>
        <a:graphic>
          <a:graphicData uri="http://schemas.openxmlformats.org/drawingml/2006/table">
            <a:tbl>
              <a:tblPr/>
              <a:tblGrid>
                <a:gridCol w="1584325"/>
                <a:gridCol w="1274763"/>
                <a:gridCol w="1174750"/>
                <a:gridCol w="1179512"/>
                <a:gridCol w="979488"/>
                <a:gridCol w="234156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Наименование организации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ИНН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ОГРН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Адрес регистрации (для иностранных компаний)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Общая стоимость контрактов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(тыс. руб.)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CYR"/>
                          <a:cs typeface="Times New Roman" pitchFamily="18" charset="0"/>
                        </a:rPr>
                        <a:t>Виды контрактов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АвангардСтрой ООО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5609061753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1075658001726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729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Купля-продажа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Автолюкс ООО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6314021059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1026300898645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Подряд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Аксиома-Сервис ООО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7701801805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5087746163060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633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Оказание услуг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АЙ ЭС ДЖИ ЗАО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7707329787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1055003031214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Оказание услуг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АйСи ИМПЭКС ООО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7701751600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1077761839902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Оказание услуг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Ачимгаз ЗАО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8904047896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1068904007578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398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Поставка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Аксоль ОАО ПКФ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3016033920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1023000819676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608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Поставка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Алюминевая продукция ЗАО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6660085435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1026604955882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770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Подряд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Астраханьэнергосбыт ОАО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3017041554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1053000000041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Поставка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Бейкер Хьюз Б.В. Компания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9909183206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 125167, РФ, Москва, Ленинградский проспект, д. 37, корп. 9.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Оказание сервисных услуг при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строительстве скважин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96" name="Text Box 476"/>
          <p:cNvSpPr txBox="1">
            <a:spLocks noChangeArrowheads="1"/>
          </p:cNvSpPr>
          <p:nvPr/>
        </p:nvSpPr>
        <p:spPr bwMode="auto">
          <a:xfrm>
            <a:off x="179388" y="1885950"/>
            <a:ext cx="2058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Пример таблицы: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ru-RU"/>
              <a:t>Этапы обработки текста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84213" y="1557338"/>
            <a:ext cx="799306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Токенизация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Газеттер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Морфологический анализ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Семантический словарь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Кейп (</a:t>
            </a:r>
            <a:r>
              <a:rPr lang="en-US" sz="2400"/>
              <a:t>CAPE – C </a:t>
            </a:r>
            <a:r>
              <a:rPr lang="ru-RU" sz="2400"/>
              <a:t>Annotation Patterns Engine)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Модуль выделения именованных объектов, в том числе предопределённых пользователем объектов 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Синтаксический анализ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Поиск фактов</a:t>
            </a:r>
          </a:p>
          <a:p>
            <a:pPr marL="342900" indent="-342900">
              <a:lnSpc>
                <a:spcPct val="120000"/>
              </a:lnSpc>
              <a:buFontTx/>
              <a:buAutoNum type="arabicPeriod"/>
            </a:pPr>
            <a:r>
              <a:rPr lang="ru-RU" sz="2400"/>
              <a:t>Разбор таблиц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Токенизация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229600" cy="4525962"/>
          </a:xfrm>
        </p:spPr>
        <p:txBody>
          <a:bodyPr/>
          <a:lstStyle/>
          <a:p>
            <a:r>
              <a:rPr lang="ru-RU" sz="2000"/>
              <a:t>Кодировка 1251 и 1252</a:t>
            </a:r>
          </a:p>
          <a:p>
            <a:r>
              <a:rPr lang="ru-RU" sz="2000"/>
              <a:t>Форматы </a:t>
            </a:r>
            <a:r>
              <a:rPr lang="en-US" sz="2000"/>
              <a:t>html </a:t>
            </a:r>
            <a:r>
              <a:rPr lang="ru-RU" sz="2000"/>
              <a:t>и текст</a:t>
            </a:r>
          </a:p>
          <a:p>
            <a:r>
              <a:rPr lang="ru-RU" sz="2000"/>
              <a:t>Категории токенизации:</a:t>
            </a:r>
          </a:p>
          <a:p>
            <a:pPr lvl="1"/>
            <a:r>
              <a:rPr lang="ru-RU" sz="2000"/>
              <a:t>текстовый блок</a:t>
            </a:r>
          </a:p>
          <a:p>
            <a:pPr lvl="1"/>
            <a:r>
              <a:rPr lang="ru-RU" sz="2000"/>
              <a:t>абзац</a:t>
            </a:r>
          </a:p>
          <a:p>
            <a:pPr lvl="1"/>
            <a:r>
              <a:rPr lang="ru-RU" sz="2000"/>
              <a:t>предложение</a:t>
            </a:r>
          </a:p>
          <a:p>
            <a:pPr lvl="1"/>
            <a:r>
              <a:rPr lang="ru-RU" sz="2000"/>
              <a:t>слово (токен)</a:t>
            </a:r>
          </a:p>
          <a:p>
            <a:r>
              <a:rPr lang="ru-RU" sz="2000"/>
              <a:t>Типы токенов:</a:t>
            </a:r>
          </a:p>
          <a:p>
            <a:pPr lvl="1"/>
            <a:r>
              <a:rPr lang="ru-RU" sz="2000"/>
              <a:t>знак препинания</a:t>
            </a:r>
          </a:p>
          <a:p>
            <a:pPr lvl="1"/>
            <a:r>
              <a:rPr lang="ru-RU" sz="2000"/>
              <a:t>русское слово</a:t>
            </a:r>
          </a:p>
          <a:p>
            <a:pPr lvl="1"/>
            <a:r>
              <a:rPr lang="ru-RU" sz="2000"/>
              <a:t>латинское слово</a:t>
            </a:r>
          </a:p>
          <a:p>
            <a:pPr lvl="1"/>
            <a:r>
              <a:rPr lang="ru-RU" sz="2000"/>
              <a:t>специальная конструкция</a:t>
            </a:r>
          </a:p>
          <a:p>
            <a:pPr lvl="1"/>
            <a:endParaRPr lang="ru-RU" sz="2000"/>
          </a:p>
          <a:p>
            <a:endParaRPr lang="ru-RU" sz="2000"/>
          </a:p>
          <a:p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tx1"/>
                </a:solidFill>
              </a:rPr>
              <a:t>Газеттер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2592387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	Осуществляет поиск слов и словосочетаний с учётом словоформ. Найденным терминам присваиваются указанные в словаре атрибуты. При обнаружении многословного термина, его слова «склеиваются». При пересечении цепочек слов-кандидатов на склеивание вычисляется «оптимальное» покрытие текста цепочками. 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95288" y="4437063"/>
            <a:ext cx="6678612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ru-RU" sz="2000"/>
              <a:t>Person:Position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ru-RU" sz="2000"/>
              <a:t>главный MAIN врач	MSYN	главврач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ru-RU" sz="2000"/>
              <a:t>главврач	MSYN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ru-RU" sz="2000"/>
              <a:t>генеральный MAIN директор	MSYN	гендиректор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ru-RU" sz="2000"/>
              <a:t>гендиректор	MSYN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3860800"/>
            <a:ext cx="3917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000"/>
              <a:t>Фрагмент словаря должностей: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Примеры из словарей газеттера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7338"/>
            <a:ext cx="89281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/>
              <a:t>Можно указывать грамматические значения для неизвестных слов:</a:t>
            </a:r>
            <a:endParaRPr lang="en-US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 err="1" smtClean="0"/>
              <a:t>ври</a:t>
            </a:r>
            <a:r>
              <a:rPr lang="ru-RU" sz="1800" b="1" dirty="0" smtClean="0"/>
              <a:t>о</a:t>
            </a:r>
            <a:r>
              <a:rPr lang="en-US" sz="1800" b="1" dirty="0"/>
              <a:t>	</a:t>
            </a:r>
            <a:r>
              <a:rPr lang="en-US" sz="1800" b="1" dirty="0" smtClean="0"/>
              <a:t>SYN</a:t>
            </a:r>
            <a:r>
              <a:rPr lang="en-US" sz="1800" b="1" dirty="0"/>
              <a:t>	{</a:t>
            </a:r>
            <a:r>
              <a:rPr lang="en-US" sz="1800" b="1" dirty="0" err="1"/>
              <a:t>SpeechPartDetailed</a:t>
            </a:r>
            <a:r>
              <a:rPr lang="en-US" sz="1800" b="1" dirty="0"/>
              <a:t>="</a:t>
            </a:r>
            <a:r>
              <a:rPr lang="en-US" sz="1800" b="1" dirty="0" err="1"/>
              <a:t>NounAnimateM",WordBase</a:t>
            </a:r>
            <a:r>
              <a:rPr lang="en-US" sz="1800" b="1" dirty="0"/>
              <a:t>="ВРИП",</a:t>
            </a:r>
            <a:r>
              <a:rPr lang="ru-RU" sz="1800" b="1" dirty="0"/>
              <a:t> </a:t>
            </a:r>
            <a:r>
              <a:rPr lang="en-US" sz="1800" b="1" dirty="0"/>
              <a:t>Case="</a:t>
            </a:r>
            <a:r>
              <a:rPr lang="en-US" sz="1800" b="1" dirty="0" err="1"/>
              <a:t>Any",Number</a:t>
            </a:r>
            <a:r>
              <a:rPr lang="en-US" sz="1800" b="1" dirty="0"/>
              <a:t>="</a:t>
            </a:r>
            <a:r>
              <a:rPr lang="en-US" sz="1800" b="1" dirty="0" err="1"/>
              <a:t>Singular",Person</a:t>
            </a:r>
            <a:r>
              <a:rPr lang="en-US" sz="1800" b="1" dirty="0"/>
              <a:t>="</a:t>
            </a:r>
            <a:r>
              <a:rPr lang="en-US" sz="1800" b="1" dirty="0" err="1"/>
              <a:t>Third",Gender</a:t>
            </a:r>
            <a:r>
              <a:rPr lang="en-US" sz="1800" b="1" dirty="0"/>
              <a:t>="Masculine"}</a:t>
            </a:r>
            <a:endParaRPr lang="ru-RU" sz="1800" dirty="0"/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/>
              <a:t>Можно указывать все словоформы для неизвестных нестандартно склоняющихся слов:</a:t>
            </a:r>
            <a:endParaRPr lang="en-US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 err="1"/>
              <a:t>Event:Event</a:t>
            </a:r>
            <a:endParaRPr lang="en-US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/>
              <a:t>pr-</a:t>
            </a:r>
            <a:r>
              <a:rPr lang="en-US" sz="1800" b="1" dirty="0" err="1"/>
              <a:t>кампания</a:t>
            </a:r>
            <a:r>
              <a:rPr lang="en-US" sz="1800" b="1" dirty="0"/>
              <a:t>	SYN	{</a:t>
            </a:r>
            <a:r>
              <a:rPr lang="en-US" sz="1800" b="1" dirty="0" err="1"/>
              <a:t>SpeechPartDetailed</a:t>
            </a:r>
            <a:r>
              <a:rPr lang="en-US" sz="1800" b="1" dirty="0"/>
              <a:t>="</a:t>
            </a:r>
            <a:r>
              <a:rPr lang="en-US" sz="1800" b="1" dirty="0" err="1"/>
              <a:t>NounF",Case</a:t>
            </a:r>
            <a:r>
              <a:rPr lang="en-US" sz="1800" b="1" dirty="0"/>
              <a:t>="</a:t>
            </a:r>
            <a:r>
              <a:rPr lang="en-US" sz="1800" b="1" dirty="0" err="1"/>
              <a:t>Nominative",Number</a:t>
            </a:r>
            <a:r>
              <a:rPr lang="en-US" sz="1800" b="1" dirty="0"/>
              <a:t>="Singular",</a:t>
            </a:r>
            <a:r>
              <a:rPr lang="ru-RU" sz="1800" b="1" dirty="0"/>
              <a:t>	</a:t>
            </a:r>
            <a:r>
              <a:rPr lang="en-US" sz="1800" b="1" dirty="0"/>
              <a:t>Person="</a:t>
            </a:r>
            <a:r>
              <a:rPr lang="en-US" sz="1800" b="1" dirty="0" err="1"/>
              <a:t>Third",Gender</a:t>
            </a:r>
            <a:r>
              <a:rPr lang="en-US" sz="1800" b="1" dirty="0"/>
              <a:t>="Feminine"}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/>
              <a:t>pr-</a:t>
            </a:r>
            <a:r>
              <a:rPr lang="en-US" sz="1800" b="1" dirty="0" err="1"/>
              <a:t>кампании</a:t>
            </a:r>
            <a:r>
              <a:rPr lang="en-US" sz="1800" b="1" dirty="0"/>
              <a:t>	SYN	{</a:t>
            </a:r>
            <a:r>
              <a:rPr lang="en-US" sz="1800" b="1" dirty="0" err="1"/>
              <a:t>SpeechPartDetailed</a:t>
            </a:r>
            <a:r>
              <a:rPr lang="en-US" sz="1800" b="1" dirty="0"/>
              <a:t>="</a:t>
            </a:r>
            <a:r>
              <a:rPr lang="en-US" sz="1800" b="1" dirty="0" err="1"/>
              <a:t>NounF",Case</a:t>
            </a:r>
            <a:r>
              <a:rPr lang="en-US" sz="1800" b="1" dirty="0"/>
              <a:t>="</a:t>
            </a:r>
            <a:r>
              <a:rPr lang="en-US" sz="1800" b="1" dirty="0" err="1"/>
              <a:t>Generative",Number</a:t>
            </a:r>
            <a:r>
              <a:rPr lang="en-US" sz="1800" b="1" dirty="0"/>
              <a:t>="Singular",</a:t>
            </a:r>
            <a:r>
              <a:rPr lang="ru-RU" sz="1800" b="1" dirty="0"/>
              <a:t>	</a:t>
            </a:r>
            <a:r>
              <a:rPr lang="en-US" sz="1800" b="1" dirty="0"/>
              <a:t>Person="</a:t>
            </a:r>
            <a:r>
              <a:rPr lang="en-US" sz="1800" b="1" dirty="0" err="1"/>
              <a:t>Third",Gender</a:t>
            </a:r>
            <a:r>
              <a:rPr lang="en-US" sz="1800" b="1" dirty="0"/>
              <a:t>="Feminine"}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/>
              <a:t>pr-</a:t>
            </a:r>
            <a:r>
              <a:rPr lang="en-US" sz="1800" b="1" dirty="0" err="1"/>
              <a:t>кампании</a:t>
            </a:r>
            <a:r>
              <a:rPr lang="en-US" sz="1800" b="1" dirty="0"/>
              <a:t>	SYN	{</a:t>
            </a:r>
            <a:r>
              <a:rPr lang="en-US" sz="1800" b="1" dirty="0" err="1"/>
              <a:t>SpeechPartDetailed</a:t>
            </a:r>
            <a:r>
              <a:rPr lang="en-US" sz="1800" b="1" dirty="0"/>
              <a:t>="</a:t>
            </a:r>
            <a:r>
              <a:rPr lang="en-US" sz="1800" b="1" dirty="0" err="1"/>
              <a:t>NounF",Case</a:t>
            </a:r>
            <a:r>
              <a:rPr lang="en-US" sz="1800" b="1" dirty="0"/>
              <a:t>="</a:t>
            </a:r>
            <a:r>
              <a:rPr lang="en-US" sz="1800" b="1" dirty="0" err="1"/>
              <a:t>Dative",Number</a:t>
            </a:r>
            <a:r>
              <a:rPr lang="en-US" sz="1800" b="1" dirty="0"/>
              <a:t>="Singular",</a:t>
            </a:r>
            <a:r>
              <a:rPr lang="ru-RU" sz="1800" b="1" dirty="0"/>
              <a:t> 	</a:t>
            </a:r>
            <a:r>
              <a:rPr lang="en-US" sz="1800" b="1" dirty="0"/>
              <a:t>Person="</a:t>
            </a:r>
            <a:r>
              <a:rPr lang="en-US" sz="1800" b="1" dirty="0" err="1"/>
              <a:t>Third",Gender</a:t>
            </a:r>
            <a:r>
              <a:rPr lang="en-US" sz="1800" b="1" dirty="0"/>
              <a:t>="Feminine"}....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tx1"/>
                </a:solidFill>
              </a:rPr>
              <a:t>Морфологический анализ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7950" y="1628775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	</a:t>
            </a:r>
            <a:r>
              <a:rPr lang="ru-RU" sz="2000"/>
              <a:t>Определение грамматических  характеристик слова (часть речи, падеж, число, род, лицо и т.д.)</a:t>
            </a:r>
          </a:p>
          <a:p>
            <a:pPr>
              <a:buFontTx/>
              <a:buNone/>
            </a:pPr>
            <a:r>
              <a:rPr lang="ru-RU" sz="2000"/>
              <a:t>	В основном словаре:</a:t>
            </a:r>
          </a:p>
          <a:p>
            <a:pPr lvl="1"/>
            <a:r>
              <a:rPr lang="ru-RU" sz="1800"/>
              <a:t>110 тыс. слов (52 тыс. существительных, 24 тыс. глаголов, 33 тыс. прилагательных, остальное – наречия, служебные, наименования, имена, фамилии, география)</a:t>
            </a:r>
          </a:p>
          <a:p>
            <a:pPr lvl="1"/>
            <a:r>
              <a:rPr lang="ru-RU" sz="1800"/>
              <a:t>743 приставки для правил точного анализа неизвестных слов</a:t>
            </a:r>
          </a:p>
          <a:p>
            <a:pPr lvl="1"/>
            <a:r>
              <a:rPr lang="ru-RU" sz="1800"/>
              <a:t>162 окончания для правил точного анализа неизвестных слов</a:t>
            </a:r>
          </a:p>
          <a:p>
            <a:pPr>
              <a:buFontTx/>
              <a:buNone/>
            </a:pPr>
            <a:r>
              <a:rPr lang="ru-RU" sz="2000"/>
              <a:t>	В дополнительном словаре: 27 тыс. фамилий и 23 тыс. имён.</a:t>
            </a:r>
          </a:p>
          <a:p>
            <a:pPr>
              <a:buFontTx/>
              <a:buNone/>
            </a:pPr>
            <a:r>
              <a:rPr lang="ru-RU" sz="2000"/>
              <a:t>	Неизвестные слова анализируются в приближенной морфологии по правилам на известные приставки/окончания и на основе частоты суффиксов и окончаний известных слов.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5888"/>
            <a:ext cx="7772400" cy="836612"/>
          </a:xfrm>
        </p:spPr>
        <p:txBody>
          <a:bodyPr/>
          <a:lstStyle/>
          <a:p>
            <a:r>
              <a:rPr lang="ru-RU">
                <a:solidFill>
                  <a:schemeClr val="tx1"/>
                </a:solidFill>
              </a:rPr>
              <a:t>Семантический словарь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2875" y="981075"/>
            <a:ext cx="9001125" cy="576103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000"/>
              <a:t>Навешивает на сущности текста семантические категории и определяет принадлежность к семантическому ряду.</a:t>
            </a:r>
          </a:p>
          <a:p>
            <a:pPr algn="l">
              <a:lnSpc>
                <a:spcPct val="80000"/>
              </a:lnSpc>
            </a:pPr>
            <a:r>
              <a:rPr lang="ru-RU" sz="2000"/>
              <a:t>Основные категории: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контекст места (дома, везде, далеко, здесь)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контекст времени (весной, зачастую, завтра, когда-нибудь)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предметные (деревня, надкус, покупатель)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событийные (использовать, использование, инвестировать, инвестирование, укус)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признаковые (сила, сильный, бодливость, бодучесть)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одушевлённые/неодушевлённые (дядя/дуб)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материальные/нематериальные (жаба/жадность)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естественные/искусственные (залив/замок)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имена собственные/нарицательные (Петя/мальчик)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собирательные (множество, ряд, стог)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обозначение части (вершина, край, половина)</a:t>
            </a:r>
          </a:p>
          <a:p>
            <a:pPr lvl="1" algn="l">
              <a:lnSpc>
                <a:spcPct val="80000"/>
              </a:lnSpc>
              <a:buFontTx/>
              <a:buChar char="–"/>
            </a:pPr>
            <a:r>
              <a:rPr lang="ru-RU" sz="1800"/>
              <a:t> единицы измерения (неделя, тонна, март) </a:t>
            </a:r>
          </a:p>
          <a:p>
            <a:pPr algn="l">
              <a:lnSpc>
                <a:spcPct val="80000"/>
              </a:lnSpc>
            </a:pPr>
            <a:r>
              <a:rPr lang="ru-RU" sz="2000"/>
              <a:t>Примеры семантических рядов:</a:t>
            </a:r>
            <a:r>
              <a:rPr lang="ru-RU" sz="1600"/>
              <a:t>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/>
              <a:t>   КОРЫСТОЛЮБИЕ,ЗЛАТОЛЮБИЕ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/>
              <a:t>   КОРОЛЬ,КОРОЛЕВНА,КОРОЛЕВИЧ,КОРОЛЕВА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ru-RU" sz="1600"/>
              <a:t>   ЧЕРТ,ЧЕРТЯКА,ЧЕРТЯГА,ЧЕРТУШКА,ЧЕРТИХА,ЧЕРТИК,ЧЕРТЕНОК</a:t>
            </a:r>
          </a:p>
          <a:p>
            <a:pPr algn="l">
              <a:lnSpc>
                <a:spcPct val="80000"/>
              </a:lnSpc>
            </a:pP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15888"/>
            <a:ext cx="7772400" cy="649287"/>
          </a:xfrm>
        </p:spPr>
        <p:txBody>
          <a:bodyPr/>
          <a:lstStyle/>
          <a:p>
            <a:r>
              <a:rPr lang="ru-RU" sz="4000">
                <a:solidFill>
                  <a:schemeClr val="tx1"/>
                </a:solidFill>
              </a:rPr>
              <a:t>Кейп (</a:t>
            </a:r>
            <a:r>
              <a:rPr lang="en-US" sz="4000">
                <a:solidFill>
                  <a:schemeClr val="tx1"/>
                </a:solidFill>
              </a:rPr>
              <a:t>CAPE</a:t>
            </a:r>
            <a:r>
              <a:rPr lang="ru-RU" sz="40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765175"/>
            <a:ext cx="8964612" cy="6092825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ru-RU" sz="2000"/>
              <a:t>Выделение в тексте сущностей с помощью специальных правил и регулярных выражений. Правила написаны на специальном языке, который транслируется в конечный автомат. </a:t>
            </a:r>
          </a:p>
          <a:p>
            <a:pPr algn="l">
              <a:lnSpc>
                <a:spcPct val="90000"/>
              </a:lnSpc>
            </a:pPr>
            <a:r>
              <a:rPr lang="ru-RU" sz="2000"/>
              <a:t>Примеры сущностей: </a:t>
            </a:r>
          </a:p>
          <a:p>
            <a:pPr lvl="1" algn="l">
              <a:lnSpc>
                <a:spcPct val="90000"/>
              </a:lnSpc>
              <a:buFontTx/>
              <a:buChar char="–"/>
            </a:pPr>
            <a:r>
              <a:rPr lang="ru-RU" sz="1800"/>
              <a:t>  даты: 03.01.1981, с 1-го мая, вчера и сегодня, 22.02.2013г., 2012-2013гг.</a:t>
            </a:r>
          </a:p>
          <a:p>
            <a:pPr lvl="1" algn="l">
              <a:lnSpc>
                <a:spcPct val="90000"/>
              </a:lnSpc>
              <a:buFontTx/>
              <a:buChar char="–"/>
            </a:pPr>
            <a:r>
              <a:rPr lang="ru-RU" sz="1800"/>
              <a:t> денежные суммы: 1р., 5 руб., 10 рублей 20 коп., 3</a:t>
            </a:r>
            <a:r>
              <a:rPr lang="en-US" sz="1800"/>
              <a:t>$</a:t>
            </a:r>
            <a:endParaRPr lang="ru-RU" sz="1800"/>
          </a:p>
          <a:p>
            <a:pPr lvl="1" algn="l">
              <a:lnSpc>
                <a:spcPct val="90000"/>
              </a:lnSpc>
              <a:buFontTx/>
              <a:buChar char="–"/>
            </a:pPr>
            <a:r>
              <a:rPr lang="ru-RU" sz="1800"/>
              <a:t> номера телефонов: 916-123-45678, 8(495)-987-65, тел. 345-35-45</a:t>
            </a:r>
          </a:p>
          <a:p>
            <a:pPr lvl="1" algn="l">
              <a:lnSpc>
                <a:spcPct val="90000"/>
              </a:lnSpc>
              <a:buFontTx/>
              <a:buChar char="–"/>
            </a:pPr>
            <a:r>
              <a:rPr lang="ru-RU" sz="1800"/>
              <a:t> адреса: г. Москва, луж Набережная, 6А</a:t>
            </a:r>
            <a:r>
              <a:rPr lang="en-US" sz="1800"/>
              <a:t>; </a:t>
            </a:r>
            <a:r>
              <a:rPr lang="ru-RU" sz="1800"/>
              <a:t>ул. Красина 24кв1</a:t>
            </a:r>
          </a:p>
          <a:p>
            <a:pPr lvl="1" algn="l">
              <a:lnSpc>
                <a:spcPct val="90000"/>
              </a:lnSpc>
              <a:buFontTx/>
              <a:buChar char="–"/>
            </a:pPr>
            <a:r>
              <a:rPr lang="ru-RU" sz="1800"/>
              <a:t> ссылки на нормативно-правовые акты: пп.7 ч.3 КОАП от 03.03.2000г.</a:t>
            </a:r>
            <a:endParaRPr lang="en-US" sz="1800"/>
          </a:p>
          <a:p>
            <a:pPr lvl="1" algn="l">
              <a:lnSpc>
                <a:spcPct val="90000"/>
              </a:lnSpc>
              <a:buFontTx/>
              <a:buChar char="–"/>
            </a:pPr>
            <a:endParaRPr lang="ru-RU" sz="1800"/>
          </a:p>
          <a:p>
            <a:pPr algn="l">
              <a:lnSpc>
                <a:spcPct val="90000"/>
              </a:lnSpc>
            </a:pPr>
            <a:r>
              <a:rPr lang="ru-RU" sz="2000" u="sng"/>
              <a:t>Вход</a:t>
            </a:r>
            <a:r>
              <a:rPr lang="ru-RU" sz="2000"/>
              <a:t> – цепочка токенов/сущностей с набором атрибутов.</a:t>
            </a:r>
          </a:p>
          <a:p>
            <a:pPr algn="l">
              <a:lnSpc>
                <a:spcPct val="90000"/>
              </a:lnSpc>
            </a:pPr>
            <a:r>
              <a:rPr lang="ru-RU" sz="2000" u="sng"/>
              <a:t>Правило</a:t>
            </a:r>
            <a:r>
              <a:rPr lang="ru-RU" sz="2000"/>
              <a:t> – ограничения на атрибуты токенов/сущностей в цепочке.</a:t>
            </a:r>
          </a:p>
          <a:p>
            <a:pPr algn="l">
              <a:lnSpc>
                <a:spcPct val="90000"/>
              </a:lnSpc>
            </a:pPr>
            <a:r>
              <a:rPr lang="ru-RU" sz="2000" u="sng"/>
              <a:t>Результат</a:t>
            </a:r>
            <a:r>
              <a:rPr lang="ru-RU" sz="2000"/>
              <a:t> – объединение цепочки в новую сущность, изменение атрибутов сущностей в цепочке.</a:t>
            </a:r>
            <a:endParaRPr lang="en-US" sz="2000"/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r>
              <a:rPr lang="en-US" sz="1600"/>
              <a:t>Rule: EMail_Rule</a:t>
            </a:r>
          </a:p>
          <a:p>
            <a:pPr algn="l">
              <a:lnSpc>
                <a:spcPct val="90000"/>
              </a:lnSpc>
            </a:pPr>
            <a:r>
              <a:rPr lang="en-US" sz="1600"/>
              <a:t>(  ({Token.Text =~ "[0-9A-z\._\-]+@[0-9A-z\._\-]+"}):value ):EAddress</a:t>
            </a:r>
          </a:p>
          <a:p>
            <a:pPr algn="l">
              <a:lnSpc>
                <a:spcPct val="90000"/>
              </a:lnSpc>
            </a:pPr>
            <a:r>
              <a:rPr lang="en-US" sz="1600"/>
              <a:t> --&gt; :EAddress.Token = { Type = "Word", SemanticType = "Special:Email", Rule = "EMail_Rule" },</a:t>
            </a:r>
          </a:p>
          <a:p>
            <a:pPr algn="l">
              <a:lnSpc>
                <a:spcPct val="90000"/>
              </a:lnSpc>
            </a:pPr>
            <a:r>
              <a:rPr lang="en-US" sz="1600"/>
              <a:t>     :EAddress.Cape = { Value = :value.Token.Text }</a:t>
            </a:r>
          </a:p>
          <a:p>
            <a:pPr algn="l">
              <a:lnSpc>
                <a:spcPct val="90000"/>
              </a:lnSpc>
            </a:pPr>
            <a:endParaRPr lang="en-US" sz="1600"/>
          </a:p>
          <a:p>
            <a:pPr algn="l">
              <a:lnSpc>
                <a:spcPct val="90000"/>
              </a:lnSpc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4463"/>
            <a:ext cx="7772400" cy="692150"/>
          </a:xfrm>
        </p:spPr>
        <p:txBody>
          <a:bodyPr/>
          <a:lstStyle/>
          <a:p>
            <a:r>
              <a:rPr lang="ru-RU" sz="4000"/>
              <a:t>Примеры правил </a:t>
            </a:r>
            <a:r>
              <a:rPr lang="en-US" sz="4000"/>
              <a:t>CAPE</a:t>
            </a:r>
            <a:endParaRPr lang="ru-RU" sz="400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836613"/>
            <a:ext cx="9144000" cy="5400675"/>
          </a:xfrm>
        </p:spPr>
        <p:txBody>
          <a:bodyPr/>
          <a:lstStyle/>
          <a:p>
            <a:pPr algn="l">
              <a:lnSpc>
                <a:spcPct val="80000"/>
              </a:lnSpc>
            </a:pPr>
            <a:endParaRPr lang="en-US" sz="1800" dirty="0"/>
          </a:p>
          <a:p>
            <a:pPr marL="174625" algn="l">
              <a:lnSpc>
                <a:spcPct val="80000"/>
              </a:lnSpc>
            </a:pPr>
            <a:r>
              <a:rPr lang="ru-RU" sz="2000" dirty="0"/>
              <a:t>Правила </a:t>
            </a:r>
            <a:r>
              <a:rPr lang="ru-RU" sz="2000" dirty="0" smtClean="0"/>
              <a:t>могу</a:t>
            </a:r>
            <a:r>
              <a:rPr lang="ru-RU" sz="2000" dirty="0"/>
              <a:t>т</a:t>
            </a:r>
            <a:r>
              <a:rPr lang="ru-RU" sz="2000" dirty="0" smtClean="0"/>
              <a:t> </a:t>
            </a:r>
            <a:r>
              <a:rPr lang="ru-RU" sz="2000" dirty="0"/>
              <a:t>основываться на предыдущих правилах. В данном примере используется семантический тип, определяющийся правилами для выделения дат</a:t>
            </a:r>
            <a:r>
              <a:rPr lang="en-US" sz="2000" dirty="0"/>
              <a:t>:</a:t>
            </a:r>
            <a:endParaRPr lang="ru-RU" sz="2000" dirty="0"/>
          </a:p>
          <a:p>
            <a:pPr marL="174625" algn="l">
              <a:lnSpc>
                <a:spcPct val="80000"/>
              </a:lnSpc>
            </a:pPr>
            <a:r>
              <a:rPr lang="ru-RU" sz="1600" dirty="0" err="1"/>
              <a:t>Rule</a:t>
            </a:r>
            <a:r>
              <a:rPr lang="ru-RU" sz="1600" dirty="0"/>
              <a:t>: DateOfBirth_Rule2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(   ({</a:t>
            </a:r>
            <a:r>
              <a:rPr lang="ru-RU" sz="1600" dirty="0" err="1"/>
              <a:t>Token.Text</a:t>
            </a:r>
            <a:r>
              <a:rPr lang="ru-RU" sz="1600" dirty="0"/>
              <a:t> =^ "дата"}|{</a:t>
            </a:r>
            <a:r>
              <a:rPr lang="ru-RU" sz="1600" dirty="0" err="1"/>
              <a:t>Token.Text</a:t>
            </a:r>
            <a:r>
              <a:rPr lang="ru-RU" sz="1600" dirty="0"/>
              <a:t> =^ "год"}){</a:t>
            </a:r>
            <a:r>
              <a:rPr lang="ru-RU" sz="1600" dirty="0" err="1"/>
              <a:t>Token.Text</a:t>
            </a:r>
            <a:r>
              <a:rPr lang="ru-RU" sz="1600" dirty="0"/>
              <a:t> =^ "рождения"}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   ({</a:t>
            </a:r>
            <a:r>
              <a:rPr lang="ru-RU" sz="1600" dirty="0" err="1"/>
              <a:t>Token.Text</a:t>
            </a:r>
            <a:r>
              <a:rPr lang="ru-RU" sz="1600" dirty="0"/>
              <a:t> == ":"}|{</a:t>
            </a:r>
            <a:r>
              <a:rPr lang="ru-RU" sz="1600" dirty="0" err="1"/>
              <a:t>Token.Text</a:t>
            </a:r>
            <a:r>
              <a:rPr lang="ru-RU" sz="1600" dirty="0"/>
              <a:t> == "-"})?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   ({</a:t>
            </a:r>
            <a:r>
              <a:rPr lang="ru-RU" sz="1600" dirty="0" err="1"/>
              <a:t>Token.SemanticType</a:t>
            </a:r>
            <a:r>
              <a:rPr lang="ru-RU" sz="1600" dirty="0"/>
              <a:t> == "</a:t>
            </a:r>
            <a:r>
              <a:rPr lang="ru-RU" sz="1600" dirty="0" err="1"/>
              <a:t>Time:Date</a:t>
            </a:r>
            <a:r>
              <a:rPr lang="ru-RU" sz="1600" dirty="0"/>
              <a:t>"}):</a:t>
            </a:r>
            <a:r>
              <a:rPr lang="ru-RU" sz="1600" dirty="0" err="1"/>
              <a:t>value</a:t>
            </a:r>
            <a:endParaRPr lang="ru-RU" sz="1600" dirty="0"/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):</a:t>
            </a:r>
            <a:r>
              <a:rPr lang="ru-RU" sz="1600" dirty="0" err="1"/>
              <a:t>DateOfBirth</a:t>
            </a:r>
            <a:endParaRPr lang="ru-RU" sz="1600" dirty="0"/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--&gt; :</a:t>
            </a:r>
            <a:r>
              <a:rPr lang="ru-RU" sz="1600" dirty="0" err="1"/>
              <a:t>DateOfBirth.Token</a:t>
            </a:r>
            <a:r>
              <a:rPr lang="ru-RU" sz="1600" dirty="0"/>
              <a:t> = { </a:t>
            </a:r>
            <a:r>
              <a:rPr lang="ru-RU" sz="1600" dirty="0" err="1"/>
              <a:t>Type</a:t>
            </a:r>
            <a:r>
              <a:rPr lang="ru-RU" sz="1600" dirty="0"/>
              <a:t> = "</a:t>
            </a:r>
            <a:r>
              <a:rPr lang="ru-RU" sz="1600" dirty="0" err="1"/>
              <a:t>Word</a:t>
            </a:r>
            <a:r>
              <a:rPr lang="ru-RU" sz="1600" dirty="0"/>
              <a:t>", </a:t>
            </a:r>
            <a:r>
              <a:rPr lang="ru-RU" sz="1600" dirty="0" err="1"/>
              <a:t>SemanticType</a:t>
            </a:r>
            <a:r>
              <a:rPr lang="ru-RU" sz="1600" dirty="0"/>
              <a:t> = "</a:t>
            </a:r>
            <a:r>
              <a:rPr lang="ru-RU" sz="1600" dirty="0" err="1"/>
              <a:t>Special:DateOfBirth</a:t>
            </a:r>
            <a:r>
              <a:rPr lang="ru-RU" sz="1600" dirty="0"/>
              <a:t>", </a:t>
            </a:r>
            <a:r>
              <a:rPr lang="ru-RU" sz="1600" dirty="0" err="1"/>
              <a:t>Rule</a:t>
            </a:r>
            <a:r>
              <a:rPr lang="ru-RU" sz="1600" dirty="0"/>
              <a:t> = "DateOfBirth_Rule2" },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    :</a:t>
            </a:r>
            <a:r>
              <a:rPr lang="ru-RU" sz="1600" dirty="0" err="1"/>
              <a:t>DateOfBirth.Cape</a:t>
            </a:r>
            <a:r>
              <a:rPr lang="ru-RU" sz="1600" dirty="0"/>
              <a:t> = { </a:t>
            </a:r>
            <a:r>
              <a:rPr lang="ru-RU" sz="1600" dirty="0" err="1"/>
              <a:t>Value</a:t>
            </a:r>
            <a:r>
              <a:rPr lang="ru-RU" sz="1600" dirty="0"/>
              <a:t> = :</a:t>
            </a:r>
            <a:r>
              <a:rPr lang="ru-RU" sz="1600" dirty="0" err="1"/>
              <a:t>value.Token.Text</a:t>
            </a:r>
            <a:r>
              <a:rPr lang="ru-RU" sz="1600" dirty="0"/>
              <a:t> }</a:t>
            </a:r>
          </a:p>
          <a:p>
            <a:pPr marL="174625" algn="l">
              <a:lnSpc>
                <a:spcPct val="80000"/>
              </a:lnSpc>
            </a:pPr>
            <a:r>
              <a:rPr lang="ru-RU" sz="1400" dirty="0"/>
              <a:t>  </a:t>
            </a:r>
          </a:p>
          <a:p>
            <a:pPr marL="174625" algn="l">
              <a:lnSpc>
                <a:spcPct val="80000"/>
              </a:lnSpc>
            </a:pPr>
            <a:r>
              <a:rPr lang="ru-RU" sz="2000" dirty="0"/>
              <a:t>Есть возможность использовать макросы и фильтры, наследовать атрибуты: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 err="1"/>
              <a:t>Rule</a:t>
            </a:r>
            <a:r>
              <a:rPr lang="ru-RU" sz="1600" dirty="0"/>
              <a:t>: </a:t>
            </a:r>
            <a:r>
              <a:rPr lang="ru-RU" sz="1600" dirty="0" err="1"/>
              <a:t>MetroStationName_Rule</a:t>
            </a:r>
            <a:endParaRPr lang="ru-RU" sz="1600" dirty="0"/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(  ( METRO_KEY_FULL (QUOT)? {</a:t>
            </a:r>
            <a:r>
              <a:rPr lang="ru-RU" sz="1600" dirty="0" err="1"/>
              <a:t>Token.Filter</a:t>
            </a:r>
            <a:r>
              <a:rPr lang="ru-RU" sz="1600" dirty="0"/>
              <a:t> =&lt; "</a:t>
            </a:r>
            <a:r>
              <a:rPr lang="ru-RU" sz="1600" dirty="0" err="1"/>
              <a:t>Metro:Name</a:t>
            </a:r>
            <a:r>
              <a:rPr lang="ru-RU" sz="1600" dirty="0"/>
              <a:t>"} (QUOT)? )</a:t>
            </a:r>
            <a:r>
              <a:rPr lang="en-US" sz="1600" dirty="0"/>
              <a:t> </a:t>
            </a:r>
            <a:r>
              <a:rPr lang="ru-RU" sz="1600" dirty="0"/>
              <a:t>):</a:t>
            </a:r>
            <a:r>
              <a:rPr lang="ru-RU" sz="1600" dirty="0" err="1"/>
              <a:t>metro</a:t>
            </a:r>
            <a:endParaRPr lang="ru-RU" sz="1600" dirty="0"/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--&gt; :</a:t>
            </a:r>
            <a:r>
              <a:rPr lang="ru-RU" sz="1600" dirty="0" err="1"/>
              <a:t>metro.Token</a:t>
            </a:r>
            <a:r>
              <a:rPr lang="ru-RU" sz="1600" dirty="0"/>
              <a:t> = { </a:t>
            </a:r>
            <a:r>
              <a:rPr lang="ru-RU" sz="1600" dirty="0" err="1"/>
              <a:t>Type</a:t>
            </a:r>
            <a:r>
              <a:rPr lang="ru-RU" sz="1600" dirty="0"/>
              <a:t> = "</a:t>
            </a:r>
            <a:r>
              <a:rPr lang="ru-RU" sz="1600" dirty="0" err="1"/>
              <a:t>Word</a:t>
            </a:r>
            <a:r>
              <a:rPr lang="ru-RU" sz="1600" dirty="0"/>
              <a:t>", </a:t>
            </a:r>
            <a:r>
              <a:rPr lang="ru-RU" sz="1600" dirty="0" err="1"/>
              <a:t>SemanticType</a:t>
            </a:r>
            <a:r>
              <a:rPr lang="ru-RU" sz="1600" dirty="0"/>
              <a:t> = "</a:t>
            </a:r>
            <a:r>
              <a:rPr lang="ru-RU" sz="1600" dirty="0" err="1"/>
              <a:t>Geoplace:Metro</a:t>
            </a:r>
            <a:r>
              <a:rPr lang="ru-RU" sz="1600" dirty="0"/>
              <a:t>", </a:t>
            </a:r>
            <a:r>
              <a:rPr lang="ru-RU" sz="1600" dirty="0" err="1"/>
              <a:t>Text</a:t>
            </a:r>
            <a:r>
              <a:rPr lang="ru-RU" sz="1600" dirty="0"/>
              <a:t> = :</a:t>
            </a:r>
            <a:r>
              <a:rPr lang="ru-RU" sz="1600" dirty="0" err="1"/>
              <a:t>metro.Token.Text</a:t>
            </a:r>
            <a:r>
              <a:rPr lang="ru-RU" sz="1600" dirty="0"/>
              <a:t>, </a:t>
            </a:r>
            <a:r>
              <a:rPr lang="ru-RU" sz="1600" dirty="0" err="1"/>
              <a:t>Rule</a:t>
            </a:r>
            <a:r>
              <a:rPr lang="ru-RU" sz="1600" dirty="0"/>
              <a:t> = "</a:t>
            </a:r>
            <a:r>
              <a:rPr lang="ru-RU" sz="1600" dirty="0" err="1"/>
              <a:t>MetroStationName_Rule</a:t>
            </a:r>
            <a:r>
              <a:rPr lang="ru-RU" sz="1600" dirty="0"/>
              <a:t>"},</a:t>
            </a:r>
          </a:p>
          <a:p>
            <a:pPr marL="174625" algn="l">
              <a:lnSpc>
                <a:spcPct val="80000"/>
              </a:lnSpc>
            </a:pPr>
            <a:r>
              <a:rPr lang="ru-RU" sz="1600" dirty="0"/>
              <a:t>    :</a:t>
            </a:r>
            <a:r>
              <a:rPr lang="ru-RU" sz="1600" dirty="0" err="1"/>
              <a:t>metro.Morph</a:t>
            </a:r>
            <a:r>
              <a:rPr lang="ru-RU" sz="1600" dirty="0"/>
              <a:t> = { :</a:t>
            </a:r>
            <a:r>
              <a:rPr lang="ru-RU" sz="1600" dirty="0" err="1"/>
              <a:t>morph_info.Morph</a:t>
            </a:r>
            <a:r>
              <a:rPr lang="ru-RU" sz="1600" dirty="0"/>
              <a:t> }</a:t>
            </a:r>
          </a:p>
          <a:p>
            <a:pPr marL="174625" algn="l">
              <a:lnSpc>
                <a:spcPct val="8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1521</Words>
  <Application>Microsoft Office PowerPoint</Application>
  <PresentationFormat>Экран (4:3)</PresentationFormat>
  <Paragraphs>256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Default Design</vt:lpstr>
      <vt:lpstr>RCO Fact Extractor SDK Основные этапы обработки текста</vt:lpstr>
      <vt:lpstr>Этапы обработки текста</vt:lpstr>
      <vt:lpstr>Токенизация</vt:lpstr>
      <vt:lpstr>Газеттер</vt:lpstr>
      <vt:lpstr>Примеры из словарей газеттера</vt:lpstr>
      <vt:lpstr>Морфологический анализ</vt:lpstr>
      <vt:lpstr>Семантический словарь</vt:lpstr>
      <vt:lpstr>Кейп (CAPE)</vt:lpstr>
      <vt:lpstr>Примеры правил CAPE</vt:lpstr>
      <vt:lpstr>Модуль выделения  именованных объектов</vt:lpstr>
      <vt:lpstr>Примеры XML-описаний объектов</vt:lpstr>
      <vt:lpstr>Примеры XML-описаний объектов</vt:lpstr>
      <vt:lpstr>Синтаксический анализ</vt:lpstr>
      <vt:lpstr>Презентация PowerPoint</vt:lpstr>
      <vt:lpstr>Поиск фактов</vt:lpstr>
      <vt:lpstr>Презентация PowerPoint</vt:lpstr>
      <vt:lpstr>Разбор таблиц</vt:lpstr>
    </vt:vector>
  </TitlesOfParts>
  <Company>rco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RCO Fact Exctractor SDK. Основные этапы обработки текста.</dc:title>
  <dc:creator>pavel</dc:creator>
  <cp:lastModifiedBy>Литвина</cp:lastModifiedBy>
  <cp:revision>15</cp:revision>
  <dcterms:created xsi:type="dcterms:W3CDTF">2013-02-21T14:47:10Z</dcterms:created>
  <dcterms:modified xsi:type="dcterms:W3CDTF">2015-04-15T12:53:05Z</dcterms:modified>
</cp:coreProperties>
</file>