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8" r:id="rId8"/>
    <p:sldId id="265" r:id="rId9"/>
    <p:sldId id="267" r:id="rId10"/>
    <p:sldId id="266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8695-9FC2-44A3-BDFA-3D1DAA9E2027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018C-38EA-46B9-BA6B-F6D88D6FC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tee.galaktika.ru/zoom4/" TargetMode="External"/><Relationship Id="rId2" Type="http://schemas.openxmlformats.org/officeDocument/2006/relationships/hyperlink" Target="http://www.cikrf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RCO Zoom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Высокопроизводительная поисково-аналитическая система с функциями контент-анализа в реальном времени и транзакционного хранилища документов</a:t>
            </a:r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129" y="878607"/>
            <a:ext cx="141128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Подборки пользователей – просмотр, печать отобранных документов</a:t>
            </a:r>
          </a:p>
          <a:p>
            <a:r>
              <a:rPr lang="ru-RU" dirty="0" smtClean="0"/>
              <a:t>Цитаты – сохранение фрагментов текста со ссылкой на первоисточник</a:t>
            </a:r>
          </a:p>
          <a:p>
            <a:r>
              <a:rPr lang="ru-RU" dirty="0" smtClean="0"/>
              <a:t>Экспорт – выгрузка результатов поиска на локальный компьютер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преимущества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Надежность</a:t>
            </a:r>
          </a:p>
          <a:p>
            <a:pPr lvl="1"/>
            <a:r>
              <a:rPr lang="ru-RU" smtClean="0"/>
              <a:t>7х24</a:t>
            </a:r>
            <a:r>
              <a:rPr lang="ru-RU" dirty="0" smtClean="0"/>
              <a:t>, простой 4 часа за 2012 год</a:t>
            </a:r>
          </a:p>
          <a:p>
            <a:pPr lvl="1"/>
            <a:r>
              <a:rPr lang="ru-RU" dirty="0" smtClean="0"/>
              <a:t>Поддержка кластера 2003/2008</a:t>
            </a:r>
          </a:p>
          <a:p>
            <a:r>
              <a:rPr lang="ru-RU" dirty="0" smtClean="0"/>
              <a:t>Производительность</a:t>
            </a:r>
          </a:p>
          <a:p>
            <a:pPr lvl="1"/>
            <a:r>
              <a:rPr lang="ru-RU" dirty="0" smtClean="0"/>
              <a:t>ЦИК, в период выборов до 100 запросов </a:t>
            </a:r>
            <a:r>
              <a:rPr lang="ru-RU" dirty="0"/>
              <a:t>в</a:t>
            </a:r>
            <a:r>
              <a:rPr lang="ru-RU" dirty="0" smtClean="0"/>
              <a:t> сек</a:t>
            </a:r>
          </a:p>
          <a:p>
            <a:r>
              <a:rPr lang="ru-RU" dirty="0" smtClean="0"/>
              <a:t>Масштабируемость</a:t>
            </a:r>
          </a:p>
          <a:p>
            <a:pPr lvl="1"/>
            <a:r>
              <a:rPr lang="ru-RU" dirty="0" smtClean="0"/>
              <a:t>Разделение БД на сегменты, параллельное обращение к сегментам, размещение на разных серверах (отдельный сервер индексирования, несколько серверов поиска)</a:t>
            </a:r>
          </a:p>
          <a:p>
            <a:r>
              <a:rPr lang="ru-RU" dirty="0" smtClean="0"/>
              <a:t>Стоимость</a:t>
            </a:r>
          </a:p>
          <a:p>
            <a:pPr lvl="1"/>
            <a:r>
              <a:rPr lang="ru-RU" dirty="0" smtClean="0"/>
              <a:t>В разы дешевле западных аналогов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Лицензия на 1 сервер (5 </a:t>
            </a:r>
            <a:r>
              <a:rPr lang="ru-RU" dirty="0" smtClean="0"/>
              <a:t>пользователей): от 250тр (до 2Гб) до 1400тр (более 1Тб)</a:t>
            </a:r>
          </a:p>
          <a:p>
            <a:r>
              <a:rPr lang="ru-RU" dirty="0" err="1" smtClean="0"/>
              <a:t>Пусконаладка</a:t>
            </a:r>
            <a:r>
              <a:rPr lang="ru-RU" dirty="0" smtClean="0"/>
              <a:t> (установка, настройка, тестирование, загрузка документов): 35% от стоимости лицензии</a:t>
            </a:r>
          </a:p>
          <a:p>
            <a:r>
              <a:rPr lang="ru-RU" dirty="0" err="1" smtClean="0"/>
              <a:t>Техподдержка</a:t>
            </a:r>
            <a:r>
              <a:rPr lang="ru-RU" dirty="0" smtClean="0"/>
              <a:t> на год (включает выезды к заказчику): 36% от стоимости лицензии</a:t>
            </a:r>
          </a:p>
          <a:p>
            <a:r>
              <a:rPr lang="ru-RU" dirty="0" smtClean="0"/>
              <a:t>Обучение:  15тр (пользователь-аналитик), </a:t>
            </a:r>
            <a:r>
              <a:rPr lang="ru-RU" dirty="0"/>
              <a:t>4</a:t>
            </a:r>
            <a:r>
              <a:rPr lang="ru-RU" dirty="0" smtClean="0"/>
              <a:t>0тр  (администратор)</a:t>
            </a:r>
          </a:p>
          <a:p>
            <a:r>
              <a:rPr lang="ru-RU" dirty="0" smtClean="0"/>
              <a:t>Интеграция с другими системами заказчика (исходя из трудозатрат) – нормо-час 2400р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Поиск на сайте ЦИК РФ </a:t>
            </a:r>
          </a:p>
          <a:p>
            <a:pPr lvl="1"/>
            <a:r>
              <a:rPr lang="en-US" sz="2400" dirty="0" smtClean="0">
                <a:hlinkClick r:id="rId2"/>
              </a:rPr>
              <a:t>www.cikrf.ru</a:t>
            </a:r>
            <a:endParaRPr lang="ru-RU" sz="2400" dirty="0" smtClean="0"/>
          </a:p>
          <a:p>
            <a:r>
              <a:rPr lang="ru-RU" sz="2800" dirty="0" smtClean="0"/>
              <a:t>Полная версия</a:t>
            </a:r>
            <a:endParaRPr lang="en-US" sz="2800" dirty="0" smtClean="0">
              <a:hlinkClick r:id="rId3"/>
            </a:endParaRPr>
          </a:p>
          <a:p>
            <a:pPr lvl="1"/>
            <a:r>
              <a:rPr lang="en-US" sz="2400" dirty="0" smtClean="0">
                <a:hlinkClick r:id="rId3"/>
              </a:rPr>
              <a:t>http://itee.rco.ru/zoom4/</a:t>
            </a:r>
            <a:endParaRPr lang="en-US" sz="2400" dirty="0" smtClean="0"/>
          </a:p>
          <a:p>
            <a:pPr lvl="1"/>
            <a:r>
              <a:rPr lang="en-US" sz="2400" smtClean="0"/>
              <a:t>********/********</a:t>
            </a:r>
            <a:endParaRPr lang="ru-RU" sz="2400" dirty="0" smtClean="0"/>
          </a:p>
          <a:p>
            <a:pPr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30375" t="9192" r="31376" b="721"/>
          <a:stretch>
            <a:fillRect/>
          </a:stretch>
        </p:blipFill>
        <p:spPr bwMode="auto">
          <a:xfrm>
            <a:off x="5796136" y="1706172"/>
            <a:ext cx="3243921" cy="46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l="450" t="15429" r="1125" b="1838"/>
          <a:stretch>
            <a:fillRect/>
          </a:stretch>
        </p:blipFill>
        <p:spPr bwMode="auto">
          <a:xfrm>
            <a:off x="611560" y="3897028"/>
            <a:ext cx="5669989" cy="291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Сбор</a:t>
            </a:r>
          </a:p>
          <a:p>
            <a:r>
              <a:rPr lang="ru-RU" dirty="0" smtClean="0"/>
              <a:t>Хранение</a:t>
            </a:r>
          </a:p>
          <a:p>
            <a:r>
              <a:rPr lang="ru-RU" dirty="0" smtClean="0"/>
              <a:t>Администрирование</a:t>
            </a:r>
          </a:p>
          <a:p>
            <a:r>
              <a:rPr lang="ru-RU" dirty="0" smtClean="0"/>
              <a:t>Поиск</a:t>
            </a:r>
          </a:p>
          <a:p>
            <a:r>
              <a:rPr lang="ru-RU" dirty="0" smtClean="0"/>
              <a:t>Контент-анализ</a:t>
            </a:r>
          </a:p>
          <a:p>
            <a:r>
              <a:rPr lang="ru-RU" dirty="0" smtClean="0"/>
              <a:t>Отчеты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Источники – файловая система, почта, сайты, БД</a:t>
            </a:r>
          </a:p>
          <a:p>
            <a:r>
              <a:rPr lang="ru-RU" dirty="0" smtClean="0"/>
              <a:t>Форматы – </a:t>
            </a:r>
            <a:r>
              <a:rPr lang="en-US" dirty="0" smtClean="0"/>
              <a:t>TXT, HTML, PDF, MS Office</a:t>
            </a:r>
          </a:p>
          <a:p>
            <a:r>
              <a:rPr lang="ru-RU" dirty="0" smtClean="0"/>
              <a:t>Определение кодовой страницы</a:t>
            </a:r>
          </a:p>
          <a:p>
            <a:r>
              <a:rPr lang="ru-RU" dirty="0" smtClean="0"/>
              <a:t>Определение дублей</a:t>
            </a:r>
          </a:p>
          <a:p>
            <a:endParaRPr lang="ru-RU" dirty="0"/>
          </a:p>
          <a:p>
            <a:r>
              <a:rPr lang="ru-RU" dirty="0" smtClean="0"/>
              <a:t>Система доступна в процессе загрузки</a:t>
            </a:r>
          </a:p>
          <a:p>
            <a:r>
              <a:rPr lang="ru-RU" dirty="0" smtClean="0"/>
              <a:t>Просмотр результата разбора до загрузки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Хранение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Транзакционность, возможность отката с случае сбоя или ошибочной загрузки</a:t>
            </a:r>
          </a:p>
          <a:p>
            <a:r>
              <a:rPr lang="ru-RU" dirty="0" smtClean="0"/>
              <a:t>Работа с многостраничными документами</a:t>
            </a:r>
          </a:p>
          <a:p>
            <a:r>
              <a:rPr lang="ru-RU" dirty="0" smtClean="0"/>
              <a:t>Хранение версий одного документа</a:t>
            </a:r>
          </a:p>
          <a:p>
            <a:r>
              <a:rPr lang="ru-RU" dirty="0" smtClean="0"/>
              <a:t>Хранение оригиналов документов</a:t>
            </a:r>
          </a:p>
          <a:p>
            <a:r>
              <a:rPr lang="ru-RU" dirty="0" smtClean="0"/>
              <a:t>Поддержка резервного копирования, восстановления БД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Разграничение доступа на уровне сегмента базы, документа</a:t>
            </a:r>
          </a:p>
          <a:p>
            <a:r>
              <a:rPr lang="en-US" dirty="0" smtClean="0"/>
              <a:t>Windows-</a:t>
            </a:r>
            <a:r>
              <a:rPr lang="ru-RU" dirty="0" smtClean="0"/>
              <a:t>аутентификация</a:t>
            </a:r>
          </a:p>
          <a:p>
            <a:r>
              <a:rPr lang="ru-RU" dirty="0" smtClean="0"/>
              <a:t>Протоколирование работы пользователей, просмотр журналов</a:t>
            </a:r>
          </a:p>
          <a:p>
            <a:r>
              <a:rPr lang="ru-RU" dirty="0" smtClean="0"/>
              <a:t>Оболочка администратора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Языки – русский, английский</a:t>
            </a:r>
          </a:p>
          <a:p>
            <a:r>
              <a:rPr lang="ru-RU" dirty="0" smtClean="0"/>
              <a:t>Морфология – словарная, </a:t>
            </a:r>
            <a:r>
              <a:rPr lang="ru-RU" dirty="0" err="1" smtClean="0"/>
              <a:t>бессловарная</a:t>
            </a:r>
            <a:endParaRPr lang="ru-RU" dirty="0" smtClean="0"/>
          </a:p>
          <a:p>
            <a:r>
              <a:rPr lang="ru-RU" dirty="0" smtClean="0"/>
              <a:t>Шаблоны для слов *,?</a:t>
            </a:r>
          </a:p>
          <a:p>
            <a:r>
              <a:rPr lang="ru-RU" dirty="0" smtClean="0"/>
              <a:t>Учет контекста – расстояние в словах, в одном предложении, в одном абзаце</a:t>
            </a:r>
          </a:p>
          <a:p>
            <a:r>
              <a:rPr lang="ru-RU" dirty="0" smtClean="0"/>
              <a:t>Специальные операторы для поиска ФИО, телефонов</a:t>
            </a:r>
            <a:endParaRPr lang="en-US" dirty="0" smtClean="0"/>
          </a:p>
          <a:p>
            <a:r>
              <a:rPr lang="ru-RU" dirty="0" smtClean="0"/>
              <a:t>Объектный поиск – вместо слов во всех операторах  запроса можно использовать обозначения персон </a:t>
            </a:r>
            <a:r>
              <a:rPr lang="en-US" dirty="0" smtClean="0"/>
              <a:t>&lt;</a:t>
            </a:r>
            <a:r>
              <a:rPr lang="ru-RU" dirty="0" smtClean="0"/>
              <a:t>Прс</a:t>
            </a:r>
            <a:r>
              <a:rPr lang="en-US" dirty="0" smtClean="0"/>
              <a:t>&gt;</a:t>
            </a:r>
            <a:r>
              <a:rPr lang="ru-RU" dirty="0" smtClean="0"/>
              <a:t>, организаций </a:t>
            </a:r>
            <a:r>
              <a:rPr lang="en-US" dirty="0" smtClean="0"/>
              <a:t>&lt;</a:t>
            </a:r>
            <a:r>
              <a:rPr lang="ru-RU" dirty="0" smtClean="0"/>
              <a:t>Орг</a:t>
            </a:r>
            <a:r>
              <a:rPr lang="en-US" dirty="0" smtClean="0"/>
              <a:t>&gt;</a:t>
            </a:r>
            <a:r>
              <a:rPr lang="ru-RU" dirty="0" smtClean="0"/>
              <a:t>, геопонятий </a:t>
            </a:r>
            <a:r>
              <a:rPr lang="en-US" dirty="0" smtClean="0"/>
              <a:t>&lt;</a:t>
            </a:r>
            <a:r>
              <a:rPr lang="ru-RU" dirty="0" smtClean="0"/>
              <a:t>Гео</a:t>
            </a:r>
            <a:r>
              <a:rPr lang="en-US" dirty="0" smtClean="0"/>
              <a:t>&gt;</a:t>
            </a:r>
            <a:endParaRPr lang="ru-RU" dirty="0" smtClean="0"/>
          </a:p>
          <a:p>
            <a:r>
              <a:rPr lang="ru-RU" dirty="0" smtClean="0"/>
              <a:t>Нечеткий поиск</a:t>
            </a:r>
            <a:endParaRPr lang="en-US" dirty="0" smtClean="0"/>
          </a:p>
          <a:p>
            <a:r>
              <a:rPr lang="ru-RU" dirty="0" smtClean="0"/>
              <a:t>Синонимы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Поиск: запрет пиво ПЭТ</a:t>
            </a:r>
            <a:endParaRPr lang="ru-RU" dirty="0"/>
          </a:p>
        </p:txBody>
      </p:sp>
      <p:pic>
        <p:nvPicPr>
          <p:cNvPr id="5" name="Рисунок 4" descr="ПЭТ-дибутилфталат.png"/>
          <p:cNvPicPr>
            <a:picLocks noChangeAspect="1"/>
          </p:cNvPicPr>
          <p:nvPr/>
        </p:nvPicPr>
        <p:blipFill>
          <a:blip r:embed="rId2" cstate="print"/>
          <a:srcRect l="1961" t="8532" r="2921" b="2725"/>
          <a:stretch>
            <a:fillRect/>
          </a:stretch>
        </p:blipFill>
        <p:spPr>
          <a:xfrm>
            <a:off x="1187624" y="1484784"/>
            <a:ext cx="6984776" cy="4869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Контент-анализ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ИнфоПортрет</a:t>
            </a:r>
            <a:r>
              <a:rPr lang="ru-RU" dirty="0" smtClean="0"/>
              <a:t> - </a:t>
            </a:r>
            <a:r>
              <a:rPr lang="ru-RU" dirty="0"/>
              <a:t>список слов и словосочетаний, отличающий данную выборку от </a:t>
            </a:r>
            <a:r>
              <a:rPr lang="ru-RU" dirty="0" smtClean="0"/>
              <a:t>прочих (выводится вместе с выборкой)</a:t>
            </a:r>
          </a:p>
          <a:p>
            <a:r>
              <a:rPr lang="ru-RU" dirty="0" smtClean="0"/>
              <a:t>Уточнение запроса - </a:t>
            </a:r>
            <a:r>
              <a:rPr lang="ru-RU" dirty="0"/>
              <a:t>позволяет за минимальное время ознакомиться со всей интересующей областью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ИП: Ядерная программа Ирана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3352381" cy="50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4094"/>
          <a:stretch>
            <a:fillRect/>
          </a:stretch>
        </p:blipFill>
        <p:spPr bwMode="auto">
          <a:xfrm>
            <a:off x="4656955" y="1465177"/>
            <a:ext cx="3371429" cy="506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382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RCO Zoom</vt:lpstr>
      <vt:lpstr>Основные функции</vt:lpstr>
      <vt:lpstr>Сбор</vt:lpstr>
      <vt:lpstr>Хранение</vt:lpstr>
      <vt:lpstr>Администрирование</vt:lpstr>
      <vt:lpstr>Поиск</vt:lpstr>
      <vt:lpstr>Поиск: запрет пиво ПЭТ</vt:lpstr>
      <vt:lpstr>Контент-анализ</vt:lpstr>
      <vt:lpstr>ИП: Ядерная программа Ирана</vt:lpstr>
      <vt:lpstr>Отчеты</vt:lpstr>
      <vt:lpstr>Основные преимущества</vt:lpstr>
      <vt:lpstr>Цены</vt:lpstr>
      <vt:lpstr>Демо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RCO Zoom</dc:title>
  <dc:creator>Плешко</dc:creator>
  <cp:lastModifiedBy>Strelnikov Vladimir</cp:lastModifiedBy>
  <cp:revision>29</cp:revision>
  <dcterms:created xsi:type="dcterms:W3CDTF">2013-03-27T17:15:04Z</dcterms:created>
  <dcterms:modified xsi:type="dcterms:W3CDTF">2022-03-28T13:42:23Z</dcterms:modified>
</cp:coreProperties>
</file>